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signani, Jamie L." initials="BJL" lastIdx="1" clrIdx="0">
    <p:extLst>
      <p:ext uri="{19B8F6BF-5375-455C-9EA6-DF929625EA0E}">
        <p15:presenceInfo xmlns:p15="http://schemas.microsoft.com/office/powerpoint/2012/main" userId="S-1-5-21-100948210-1253065720-881606483-257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4" d="100"/>
          <a:sy n="64" d="100"/>
        </p:scale>
        <p:origin x="71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25T10:02:53.461"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F5508C-AE0D-4BB5-9108-360127C67E4F}" type="datetimeFigureOut">
              <a:rPr lang="en-US" smtClean="0"/>
              <a:t>9/25/2018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0E8BEB-640E-4951-91D2-C6D52CF0079F}" type="slidenum">
              <a:rPr lang="en-US" smtClean="0"/>
              <a:t>‹#›</a:t>
            </a:fld>
            <a:endParaRPr lang="en-US"/>
          </a:p>
        </p:txBody>
      </p:sp>
    </p:spTree>
    <p:extLst>
      <p:ext uri="{BB962C8B-B14F-4D97-AF65-F5344CB8AC3E}">
        <p14:creationId xmlns:p14="http://schemas.microsoft.com/office/powerpoint/2010/main" val="241185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Anytime you are concerned about something that might affect the safety of our school, you must go to an adult and let them know. This is important to keeping all of us safe. What are some other things we do to keep safe? (Examples: Look before we cross the street, ask permission before you leave class or go outside, and don’t talk to strangers when you are alone.)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have learned how to act if danger is around us. We get out of our buildings if danger is inside, like a fire. We stay in our building if danger is outside, like a person we don’t know or a thunderstorm.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Most people are good and want to help us. This year, we are going to practice what we would do in the very </a:t>
            </a:r>
            <a:r>
              <a:rPr lang="en-US" sz="1200" b="1" kern="1200" dirty="0">
                <a:solidFill>
                  <a:schemeClr val="tx1"/>
                </a:solidFill>
                <a:effectLst/>
                <a:latin typeface="+mn-lt"/>
                <a:ea typeface="+mn-ea"/>
                <a:cs typeface="+mn-cs"/>
              </a:rPr>
              <a:t>unlikely event</a:t>
            </a:r>
            <a:r>
              <a:rPr lang="en-US" sz="1200" kern="1200" dirty="0">
                <a:solidFill>
                  <a:schemeClr val="tx1"/>
                </a:solidFill>
                <a:effectLst/>
                <a:latin typeface="+mn-lt"/>
                <a:ea typeface="+mn-ea"/>
                <a:cs typeface="+mn-cs"/>
              </a:rPr>
              <a:t> that a bad person came into our school and wanted to hurt us or others. The letters in the word </a:t>
            </a:r>
            <a:r>
              <a:rPr lang="en-US" sz="1200" b="1" kern="1200" dirty="0">
                <a:solidFill>
                  <a:schemeClr val="tx1"/>
                </a:solidFill>
                <a:effectLst/>
                <a:latin typeface="+mn-lt"/>
                <a:ea typeface="+mn-ea"/>
                <a:cs typeface="+mn-cs"/>
              </a:rPr>
              <a:t>ALICE</a:t>
            </a:r>
            <a:r>
              <a:rPr lang="en-US" sz="1200" kern="1200" dirty="0">
                <a:solidFill>
                  <a:schemeClr val="tx1"/>
                </a:solidFill>
                <a:effectLst/>
                <a:latin typeface="+mn-lt"/>
                <a:ea typeface="+mn-ea"/>
                <a:cs typeface="+mn-cs"/>
              </a:rPr>
              <a:t> help us remember what to do. If something like this happens, </a:t>
            </a:r>
            <a:r>
              <a:rPr lang="en-US" sz="1200" b="1" kern="1200" dirty="0">
                <a:solidFill>
                  <a:schemeClr val="tx1"/>
                </a:solidFill>
                <a:effectLst/>
                <a:latin typeface="+mn-lt"/>
                <a:ea typeface="+mn-ea"/>
                <a:cs typeface="+mn-cs"/>
              </a:rPr>
              <a:t>all teaching and school activities must stop and we must do what we practiced. </a:t>
            </a:r>
            <a:r>
              <a:rPr lang="en-US" sz="1200" kern="1200" dirty="0">
                <a:solidFill>
                  <a:schemeClr val="tx1"/>
                </a:solidFill>
                <a:effectLst/>
                <a:latin typeface="+mn-lt"/>
                <a:ea typeface="+mn-ea"/>
                <a:cs typeface="+mn-cs"/>
              </a:rPr>
              <a:t>You must follow the directions of adults in the building. </a:t>
            </a:r>
          </a:p>
          <a:p>
            <a:endParaRPr lang="en-US" dirty="0"/>
          </a:p>
        </p:txBody>
      </p:sp>
      <p:sp>
        <p:nvSpPr>
          <p:cNvPr id="4" name="Slide Number Placeholder 3"/>
          <p:cNvSpPr>
            <a:spLocks noGrp="1"/>
          </p:cNvSpPr>
          <p:nvPr>
            <p:ph type="sldNum" sz="quarter" idx="10"/>
          </p:nvPr>
        </p:nvSpPr>
        <p:spPr/>
        <p:txBody>
          <a:bodyPr/>
          <a:lstStyle/>
          <a:p>
            <a:fld id="{A10E8BEB-640E-4951-91D2-C6D52CF0079F}" type="slidenum">
              <a:rPr lang="en-US" smtClean="0"/>
              <a:t>1</a:t>
            </a:fld>
            <a:endParaRPr lang="en-US"/>
          </a:p>
        </p:txBody>
      </p:sp>
    </p:spTree>
    <p:extLst>
      <p:ext uri="{BB962C8B-B14F-4D97-AF65-F5344CB8AC3E}">
        <p14:creationId xmlns:p14="http://schemas.microsoft.com/office/powerpoint/2010/main" val="351794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Alert is receiving initial notice of a critical event.</a:t>
            </a:r>
          </a:p>
          <a:p>
            <a:endParaRPr lang="en-US" dirty="0"/>
          </a:p>
        </p:txBody>
      </p:sp>
      <p:sp>
        <p:nvSpPr>
          <p:cNvPr id="4" name="Slide Number Placeholder 3"/>
          <p:cNvSpPr>
            <a:spLocks noGrp="1"/>
          </p:cNvSpPr>
          <p:nvPr>
            <p:ph type="sldNum" sz="quarter" idx="10"/>
          </p:nvPr>
        </p:nvSpPr>
        <p:spPr/>
        <p:txBody>
          <a:bodyPr/>
          <a:lstStyle/>
          <a:p>
            <a:fld id="{A10E8BEB-640E-4951-91D2-C6D52CF0079F}" type="slidenum">
              <a:rPr lang="en-US" smtClean="0"/>
              <a:t>2</a:t>
            </a:fld>
            <a:endParaRPr lang="en-US"/>
          </a:p>
        </p:txBody>
      </p:sp>
    </p:spTree>
    <p:extLst>
      <p:ext uri="{BB962C8B-B14F-4D97-AF65-F5344CB8AC3E}">
        <p14:creationId xmlns:p14="http://schemas.microsoft.com/office/powerpoint/2010/main" val="3675797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practiced lockdown before but are going to do it a little differently. We will no longer gather in one area of the room. We will get quiet and out of sight, but we won’t hide in a closet or under our desks. We will spread out around the room like I show you.</a:t>
            </a:r>
          </a:p>
        </p:txBody>
      </p:sp>
      <p:sp>
        <p:nvSpPr>
          <p:cNvPr id="4" name="Slide Number Placeholder 3"/>
          <p:cNvSpPr>
            <a:spLocks noGrp="1"/>
          </p:cNvSpPr>
          <p:nvPr>
            <p:ph type="sldNum" sz="quarter" idx="10"/>
          </p:nvPr>
        </p:nvSpPr>
        <p:spPr/>
        <p:txBody>
          <a:bodyPr/>
          <a:lstStyle/>
          <a:p>
            <a:fld id="{A10E8BEB-640E-4951-91D2-C6D52CF0079F}" type="slidenum">
              <a:rPr lang="en-US" smtClean="0"/>
              <a:t>3</a:t>
            </a:fld>
            <a:endParaRPr lang="en-US"/>
          </a:p>
        </p:txBody>
      </p:sp>
    </p:spTree>
    <p:extLst>
      <p:ext uri="{BB962C8B-B14F-4D97-AF65-F5344CB8AC3E}">
        <p14:creationId xmlns:p14="http://schemas.microsoft.com/office/powerpoint/2010/main" val="4002918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tell others what we see or hear and others will tell us what they see and hear.</a:t>
            </a:r>
          </a:p>
          <a:p>
            <a:endParaRPr lang="en-US" dirty="0"/>
          </a:p>
          <a:p>
            <a:endParaRPr lang="en-US" dirty="0"/>
          </a:p>
        </p:txBody>
      </p:sp>
      <p:sp>
        <p:nvSpPr>
          <p:cNvPr id="4" name="Slide Number Placeholder 3"/>
          <p:cNvSpPr>
            <a:spLocks noGrp="1"/>
          </p:cNvSpPr>
          <p:nvPr>
            <p:ph type="sldNum" sz="quarter" idx="10"/>
          </p:nvPr>
        </p:nvSpPr>
        <p:spPr/>
        <p:txBody>
          <a:bodyPr/>
          <a:lstStyle/>
          <a:p>
            <a:fld id="{A10E8BEB-640E-4951-91D2-C6D52CF0079F}" type="slidenum">
              <a:rPr lang="en-US" smtClean="0"/>
              <a:t>4</a:t>
            </a:fld>
            <a:endParaRPr lang="en-US"/>
          </a:p>
        </p:txBody>
      </p:sp>
    </p:spTree>
    <p:extLst>
      <p:ext uri="{BB962C8B-B14F-4D97-AF65-F5344CB8AC3E}">
        <p14:creationId xmlns:p14="http://schemas.microsoft.com/office/powerpoint/2010/main" val="3277454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bad person comes to us, we will make lots of noise, move around the room and get out if we can. We can even throw things at the bad person’s head to confuse them.</a:t>
            </a:r>
          </a:p>
        </p:txBody>
      </p:sp>
      <p:sp>
        <p:nvSpPr>
          <p:cNvPr id="4" name="Slide Number Placeholder 3"/>
          <p:cNvSpPr>
            <a:spLocks noGrp="1"/>
          </p:cNvSpPr>
          <p:nvPr>
            <p:ph type="sldNum" sz="quarter" idx="10"/>
          </p:nvPr>
        </p:nvSpPr>
        <p:spPr/>
        <p:txBody>
          <a:bodyPr/>
          <a:lstStyle/>
          <a:p>
            <a:fld id="{A10E8BEB-640E-4951-91D2-C6D52CF0079F}" type="slidenum">
              <a:rPr lang="en-US" smtClean="0"/>
              <a:t>5</a:t>
            </a:fld>
            <a:endParaRPr lang="en-US"/>
          </a:p>
        </p:txBody>
      </p:sp>
    </p:spTree>
    <p:extLst>
      <p:ext uri="{BB962C8B-B14F-4D97-AF65-F5344CB8AC3E}">
        <p14:creationId xmlns:p14="http://schemas.microsoft.com/office/powerpoint/2010/main" val="268543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we will leave our area to get away from the danger zone as quickly as possible. We won’t take anything with us that can slow us down. Once we get out of the building, we will run in a zigzag pattern and not stop until we get to our meeting place. Our meeting place is Hope Lutheran Church.  We will listen to everything the police or fire fighters tell us to do.</a:t>
            </a:r>
          </a:p>
        </p:txBody>
      </p:sp>
      <p:sp>
        <p:nvSpPr>
          <p:cNvPr id="4" name="Slide Number Placeholder 3"/>
          <p:cNvSpPr>
            <a:spLocks noGrp="1"/>
          </p:cNvSpPr>
          <p:nvPr>
            <p:ph type="sldNum" sz="quarter" idx="10"/>
          </p:nvPr>
        </p:nvSpPr>
        <p:spPr/>
        <p:txBody>
          <a:bodyPr/>
          <a:lstStyle/>
          <a:p>
            <a:fld id="{A10E8BEB-640E-4951-91D2-C6D52CF0079F}" type="slidenum">
              <a:rPr lang="en-US" smtClean="0"/>
              <a:t>6</a:t>
            </a:fld>
            <a:endParaRPr lang="en-US"/>
          </a:p>
        </p:txBody>
      </p:sp>
    </p:spTree>
    <p:extLst>
      <p:ext uri="{BB962C8B-B14F-4D97-AF65-F5344CB8AC3E}">
        <p14:creationId xmlns:p14="http://schemas.microsoft.com/office/powerpoint/2010/main" val="2453834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6B1A2D-0468-4382-9F39-59FECB324BEF}"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95282-024F-4F84-A85E-8B4D97D0DD8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54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6B1A2D-0468-4382-9F39-59FECB324BEF}"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95282-024F-4F84-A85E-8B4D97D0DD83}" type="slidenum">
              <a:rPr lang="en-US" smtClean="0"/>
              <a:t>‹#›</a:t>
            </a:fld>
            <a:endParaRPr lang="en-US"/>
          </a:p>
        </p:txBody>
      </p:sp>
    </p:spTree>
    <p:extLst>
      <p:ext uri="{BB962C8B-B14F-4D97-AF65-F5344CB8AC3E}">
        <p14:creationId xmlns:p14="http://schemas.microsoft.com/office/powerpoint/2010/main" val="4198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6B1A2D-0468-4382-9F39-59FECB324BEF}"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95282-024F-4F84-A85E-8B4D97D0DD83}" type="slidenum">
              <a:rPr lang="en-US" smtClean="0"/>
              <a:t>‹#›</a:t>
            </a:fld>
            <a:endParaRPr lang="en-US"/>
          </a:p>
        </p:txBody>
      </p:sp>
    </p:spTree>
    <p:extLst>
      <p:ext uri="{BB962C8B-B14F-4D97-AF65-F5344CB8AC3E}">
        <p14:creationId xmlns:p14="http://schemas.microsoft.com/office/powerpoint/2010/main" val="973804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6B1A2D-0468-4382-9F39-59FECB324BEF}"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95282-024F-4F84-A85E-8B4D97D0DD83}" type="slidenum">
              <a:rPr lang="en-US" smtClean="0"/>
              <a:t>‹#›</a:t>
            </a:fld>
            <a:endParaRPr lang="en-US"/>
          </a:p>
        </p:txBody>
      </p:sp>
    </p:spTree>
    <p:extLst>
      <p:ext uri="{BB962C8B-B14F-4D97-AF65-F5344CB8AC3E}">
        <p14:creationId xmlns:p14="http://schemas.microsoft.com/office/powerpoint/2010/main" val="73546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6B1A2D-0468-4382-9F39-59FECB324BEF}"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95282-024F-4F84-A85E-8B4D97D0DD8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29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6B1A2D-0468-4382-9F39-59FECB324BEF}"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95282-024F-4F84-A85E-8B4D97D0DD83}" type="slidenum">
              <a:rPr lang="en-US" smtClean="0"/>
              <a:t>‹#›</a:t>
            </a:fld>
            <a:endParaRPr lang="en-US"/>
          </a:p>
        </p:txBody>
      </p:sp>
    </p:spTree>
    <p:extLst>
      <p:ext uri="{BB962C8B-B14F-4D97-AF65-F5344CB8AC3E}">
        <p14:creationId xmlns:p14="http://schemas.microsoft.com/office/powerpoint/2010/main" val="361447443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6B1A2D-0468-4382-9F39-59FECB324BEF}" type="datetimeFigureOut">
              <a:rPr lang="en-US" smtClean="0"/>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95282-024F-4F84-A85E-8B4D97D0DD83}" type="slidenum">
              <a:rPr lang="en-US" smtClean="0"/>
              <a:t>‹#›</a:t>
            </a:fld>
            <a:endParaRPr lang="en-US"/>
          </a:p>
        </p:txBody>
      </p:sp>
    </p:spTree>
    <p:extLst>
      <p:ext uri="{BB962C8B-B14F-4D97-AF65-F5344CB8AC3E}">
        <p14:creationId xmlns:p14="http://schemas.microsoft.com/office/powerpoint/2010/main" val="60873252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6B1A2D-0468-4382-9F39-59FECB324BEF}" type="datetimeFigureOut">
              <a:rPr lang="en-US" smtClean="0"/>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95282-024F-4F84-A85E-8B4D97D0DD83}" type="slidenum">
              <a:rPr lang="en-US" smtClean="0"/>
              <a:t>‹#›</a:t>
            </a:fld>
            <a:endParaRPr lang="en-US"/>
          </a:p>
        </p:txBody>
      </p:sp>
    </p:spTree>
    <p:extLst>
      <p:ext uri="{BB962C8B-B14F-4D97-AF65-F5344CB8AC3E}">
        <p14:creationId xmlns:p14="http://schemas.microsoft.com/office/powerpoint/2010/main" val="359318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A6B1A2D-0468-4382-9F39-59FECB324BEF}" type="datetimeFigureOut">
              <a:rPr lang="en-US" smtClean="0"/>
              <a:t>9/25/2018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495282-024F-4F84-A85E-8B4D97D0DD83}" type="slidenum">
              <a:rPr lang="en-US" smtClean="0"/>
              <a:t>‹#›</a:t>
            </a:fld>
            <a:endParaRPr lang="en-US"/>
          </a:p>
        </p:txBody>
      </p:sp>
    </p:spTree>
    <p:extLst>
      <p:ext uri="{BB962C8B-B14F-4D97-AF65-F5344CB8AC3E}">
        <p14:creationId xmlns:p14="http://schemas.microsoft.com/office/powerpoint/2010/main" val="1564519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A6B1A2D-0468-4382-9F39-59FECB324BEF}" type="datetimeFigureOut">
              <a:rPr lang="en-US" smtClean="0"/>
              <a:t>9/25/2018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495282-024F-4F84-A85E-8B4D97D0DD83}" type="slidenum">
              <a:rPr lang="en-US" smtClean="0"/>
              <a:t>‹#›</a:t>
            </a:fld>
            <a:endParaRPr lang="en-US"/>
          </a:p>
        </p:txBody>
      </p:sp>
    </p:spTree>
    <p:extLst>
      <p:ext uri="{BB962C8B-B14F-4D97-AF65-F5344CB8AC3E}">
        <p14:creationId xmlns:p14="http://schemas.microsoft.com/office/powerpoint/2010/main" val="78097155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A6B1A2D-0468-4382-9F39-59FECB324BEF}"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95282-024F-4F84-A85E-8B4D97D0DD83}" type="slidenum">
              <a:rPr lang="en-US" smtClean="0"/>
              <a:t>‹#›</a:t>
            </a:fld>
            <a:endParaRPr lang="en-US"/>
          </a:p>
        </p:txBody>
      </p:sp>
    </p:spTree>
    <p:extLst>
      <p:ext uri="{BB962C8B-B14F-4D97-AF65-F5344CB8AC3E}">
        <p14:creationId xmlns:p14="http://schemas.microsoft.com/office/powerpoint/2010/main" val="149134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A6B1A2D-0468-4382-9F39-59FECB324BEF}" type="datetimeFigureOut">
              <a:rPr lang="en-US" smtClean="0"/>
              <a:t>9/25/2018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495282-024F-4F84-A85E-8B4D97D0DD8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605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A4314-5F5E-4D43-9D8E-2C4A658E8228}"/>
              </a:ext>
            </a:extLst>
          </p:cNvPr>
          <p:cNvSpPr>
            <a:spLocks noGrp="1"/>
          </p:cNvSpPr>
          <p:nvPr>
            <p:ph type="ctrTitle"/>
          </p:nvPr>
        </p:nvSpPr>
        <p:spPr>
          <a:xfrm>
            <a:off x="1100051" y="1259380"/>
            <a:ext cx="10058400" cy="3566160"/>
          </a:xfrm>
        </p:spPr>
        <p:txBody>
          <a:bodyPr>
            <a:normAutofit/>
          </a:bodyPr>
          <a:lstStyle/>
          <a:p>
            <a:pPr algn="ctr"/>
            <a:r>
              <a:rPr lang="en-US" sz="13800" dirty="0"/>
              <a:t>A.L.I.C.E. </a:t>
            </a:r>
            <a:br>
              <a:rPr lang="en-US" sz="9600" dirty="0"/>
            </a:br>
            <a:endParaRPr lang="en-US" sz="9600" dirty="0"/>
          </a:p>
        </p:txBody>
      </p:sp>
      <p:sp>
        <p:nvSpPr>
          <p:cNvPr id="3" name="Subtitle 2">
            <a:extLst>
              <a:ext uri="{FF2B5EF4-FFF2-40B4-BE49-F238E27FC236}">
                <a16:creationId xmlns:a16="http://schemas.microsoft.com/office/drawing/2014/main" id="{933989AA-2358-4CC5-93C4-FF1F3A09D0B9}"/>
              </a:ext>
            </a:extLst>
          </p:cNvPr>
          <p:cNvSpPr>
            <a:spLocks noGrp="1"/>
          </p:cNvSpPr>
          <p:nvPr>
            <p:ph type="subTitle" idx="1"/>
          </p:nvPr>
        </p:nvSpPr>
        <p:spPr/>
        <p:txBody>
          <a:bodyPr>
            <a:normAutofit/>
          </a:bodyPr>
          <a:lstStyle/>
          <a:p>
            <a:pPr algn="ctr"/>
            <a:r>
              <a:rPr lang="en-US" sz="4400" dirty="0"/>
              <a:t>Seventh District Elementary </a:t>
            </a:r>
          </a:p>
        </p:txBody>
      </p:sp>
    </p:spTree>
    <p:extLst>
      <p:ext uri="{BB962C8B-B14F-4D97-AF65-F5344CB8AC3E}">
        <p14:creationId xmlns:p14="http://schemas.microsoft.com/office/powerpoint/2010/main" val="13326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79321-D616-4944-89CA-913B312C9232}"/>
              </a:ext>
            </a:extLst>
          </p:cNvPr>
          <p:cNvSpPr>
            <a:spLocks noGrp="1"/>
          </p:cNvSpPr>
          <p:nvPr>
            <p:ph type="title"/>
          </p:nvPr>
        </p:nvSpPr>
        <p:spPr/>
        <p:txBody>
          <a:bodyPr>
            <a:normAutofit/>
          </a:bodyPr>
          <a:lstStyle/>
          <a:p>
            <a:r>
              <a:rPr lang="en-US" sz="7200" b="1" dirty="0"/>
              <a:t>A</a:t>
            </a:r>
            <a:r>
              <a:rPr lang="en-US" sz="6000" dirty="0"/>
              <a:t> is for </a:t>
            </a:r>
            <a:r>
              <a:rPr lang="en-US" sz="7200" b="1" dirty="0"/>
              <a:t>ALERT</a:t>
            </a:r>
            <a:endParaRPr lang="en-US" sz="6000" b="1" dirty="0"/>
          </a:p>
        </p:txBody>
      </p:sp>
      <p:pic>
        <p:nvPicPr>
          <p:cNvPr id="1026" name="Picture 2" descr="Image result for wolf clip art">
            <a:extLst>
              <a:ext uri="{FF2B5EF4-FFF2-40B4-BE49-F238E27FC236}">
                <a16:creationId xmlns:a16="http://schemas.microsoft.com/office/drawing/2014/main" id="{A61B3218-BFAF-425E-8136-1260CC02F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198" y="3805768"/>
            <a:ext cx="2105025" cy="2171700"/>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4">
            <a:extLst>
              <a:ext uri="{FF2B5EF4-FFF2-40B4-BE49-F238E27FC236}">
                <a16:creationId xmlns:a16="http://schemas.microsoft.com/office/drawing/2014/main" id="{22E94976-DA9B-401E-9BC5-3D4C60B4FA07}"/>
              </a:ext>
            </a:extLst>
          </p:cNvPr>
          <p:cNvPicPr>
            <a:picLocks noGrp="1"/>
          </p:cNvPicPr>
          <p:nvPr>
            <p:ph idx="1"/>
          </p:nvPr>
        </p:nvPicPr>
        <p:blipFill>
          <a:blip r:embed="rId4" cstate="print">
            <a:extLst>
              <a:ext uri="{28A0092B-C50C-407E-A947-70E740481C1C}">
                <a14:useLocalDpi xmlns:a14="http://schemas.microsoft.com/office/drawing/2010/main" val="0"/>
              </a:ext>
            </a:extLst>
          </a:blip>
          <a:stretch>
            <a:fillRect/>
          </a:stretch>
        </p:blipFill>
        <p:spPr>
          <a:xfrm>
            <a:off x="3475855" y="3702736"/>
            <a:ext cx="2381250" cy="2105025"/>
          </a:xfrm>
          <a:prstGeom prst="rect">
            <a:avLst/>
          </a:prstGeom>
        </p:spPr>
      </p:pic>
      <p:sp>
        <p:nvSpPr>
          <p:cNvPr id="6" name="Rectangle 5">
            <a:extLst>
              <a:ext uri="{FF2B5EF4-FFF2-40B4-BE49-F238E27FC236}">
                <a16:creationId xmlns:a16="http://schemas.microsoft.com/office/drawing/2014/main" id="{C6B708EB-298A-4306-AFFA-962AF50D96B3}"/>
              </a:ext>
            </a:extLst>
          </p:cNvPr>
          <p:cNvSpPr>
            <a:spLocks noChangeArrowheads="1"/>
          </p:cNvSpPr>
          <p:nvPr/>
        </p:nvSpPr>
        <p:spPr bwMode="auto">
          <a:xfrm>
            <a:off x="1097280" y="1797516"/>
            <a:ext cx="10058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a:ln>
                  <a:noFill/>
                </a:ln>
                <a:solidFill>
                  <a:schemeClr val="tx1"/>
                </a:solidFill>
                <a:effectLst/>
                <a:latin typeface="+mj-lt"/>
                <a:ea typeface="Calibri" panose="020F0502020204030204" pitchFamily="34" charset="0"/>
                <a:cs typeface="Times New Roman" panose="02020603050405020304" pitchFamily="18" charset="0"/>
              </a:rPr>
              <a:t>We might hear or see something that lets us know there is a problem.</a:t>
            </a:r>
            <a:endParaRPr kumimoji="0" lang="en-US" altLang="en-US" sz="66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4018815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79321-D616-4944-89CA-913B312C9232}"/>
              </a:ext>
            </a:extLst>
          </p:cNvPr>
          <p:cNvSpPr>
            <a:spLocks noGrp="1"/>
          </p:cNvSpPr>
          <p:nvPr>
            <p:ph type="title"/>
          </p:nvPr>
        </p:nvSpPr>
        <p:spPr/>
        <p:txBody>
          <a:bodyPr>
            <a:normAutofit/>
          </a:bodyPr>
          <a:lstStyle/>
          <a:p>
            <a:r>
              <a:rPr lang="en-US" sz="7200" b="1" dirty="0"/>
              <a:t>L</a:t>
            </a:r>
            <a:r>
              <a:rPr lang="en-US" sz="6000" dirty="0"/>
              <a:t> is for </a:t>
            </a:r>
            <a:r>
              <a:rPr lang="en-US" sz="7200" b="1" dirty="0"/>
              <a:t>LOCKDOWN</a:t>
            </a:r>
            <a:endParaRPr lang="en-US" sz="6000" b="1" dirty="0"/>
          </a:p>
        </p:txBody>
      </p:sp>
      <p:pic>
        <p:nvPicPr>
          <p:cNvPr id="1026" name="Picture 2" descr="Image result for wolf clip art">
            <a:extLst>
              <a:ext uri="{FF2B5EF4-FFF2-40B4-BE49-F238E27FC236}">
                <a16:creationId xmlns:a16="http://schemas.microsoft.com/office/drawing/2014/main" id="{A61B3218-BFAF-425E-8136-1260CC02F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753" y="4093882"/>
            <a:ext cx="2093321" cy="21596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6B708EB-298A-4306-AFFA-962AF50D96B3}"/>
              </a:ext>
            </a:extLst>
          </p:cNvPr>
          <p:cNvSpPr>
            <a:spLocks noChangeArrowheads="1"/>
          </p:cNvSpPr>
          <p:nvPr/>
        </p:nvSpPr>
        <p:spPr bwMode="auto">
          <a:xfrm>
            <a:off x="1164392" y="1684305"/>
            <a:ext cx="1041465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Stay in your classroom</a:t>
            </a:r>
          </a:p>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Get quiet</a:t>
            </a:r>
          </a:p>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Spread out</a:t>
            </a:r>
          </a:p>
        </p:txBody>
      </p:sp>
    </p:spTree>
    <p:extLst>
      <p:ext uri="{BB962C8B-B14F-4D97-AF65-F5344CB8AC3E}">
        <p14:creationId xmlns:p14="http://schemas.microsoft.com/office/powerpoint/2010/main" val="93031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79321-D616-4944-89CA-913B312C9232}"/>
              </a:ext>
            </a:extLst>
          </p:cNvPr>
          <p:cNvSpPr>
            <a:spLocks noGrp="1"/>
          </p:cNvSpPr>
          <p:nvPr>
            <p:ph type="title"/>
          </p:nvPr>
        </p:nvSpPr>
        <p:spPr/>
        <p:txBody>
          <a:bodyPr>
            <a:normAutofit/>
          </a:bodyPr>
          <a:lstStyle/>
          <a:p>
            <a:r>
              <a:rPr lang="en-US" sz="7200" b="1" dirty="0"/>
              <a:t>I </a:t>
            </a:r>
            <a:r>
              <a:rPr lang="en-US" sz="6000" dirty="0"/>
              <a:t>is for </a:t>
            </a:r>
            <a:r>
              <a:rPr lang="en-US" sz="7200" b="1" dirty="0"/>
              <a:t>INFORM</a:t>
            </a:r>
            <a:endParaRPr lang="en-US" sz="6000" b="1" dirty="0"/>
          </a:p>
        </p:txBody>
      </p:sp>
      <p:pic>
        <p:nvPicPr>
          <p:cNvPr id="1026" name="Picture 2" descr="Image result for wolf clip art">
            <a:extLst>
              <a:ext uri="{FF2B5EF4-FFF2-40B4-BE49-F238E27FC236}">
                <a16:creationId xmlns:a16="http://schemas.microsoft.com/office/drawing/2014/main" id="{A61B3218-BFAF-425E-8136-1260CC02F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307" y="4120616"/>
            <a:ext cx="2093321" cy="21596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6B708EB-298A-4306-AFFA-962AF50D96B3}"/>
              </a:ext>
            </a:extLst>
          </p:cNvPr>
          <p:cNvSpPr>
            <a:spLocks noChangeArrowheads="1"/>
          </p:cNvSpPr>
          <p:nvPr/>
        </p:nvSpPr>
        <p:spPr bwMode="auto">
          <a:xfrm>
            <a:off x="1164392" y="1859340"/>
            <a:ext cx="1041465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Say what we see or hear</a:t>
            </a:r>
          </a:p>
          <a:p>
            <a:pPr lvl="0" defTabSz="914400" eaLnBrk="0" fontAlgn="base" hangingPunct="0">
              <a:spcBef>
                <a:spcPct val="0"/>
              </a:spcBef>
              <a:spcAft>
                <a:spcPct val="0"/>
              </a:spcAft>
            </a:pPr>
            <a:endParaRPr lang="en-US" altLang="en-US" sz="4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510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79321-D616-4944-89CA-913B312C9232}"/>
              </a:ext>
            </a:extLst>
          </p:cNvPr>
          <p:cNvSpPr>
            <a:spLocks noGrp="1"/>
          </p:cNvSpPr>
          <p:nvPr>
            <p:ph type="title"/>
          </p:nvPr>
        </p:nvSpPr>
        <p:spPr/>
        <p:txBody>
          <a:bodyPr>
            <a:normAutofit/>
          </a:bodyPr>
          <a:lstStyle/>
          <a:p>
            <a:r>
              <a:rPr lang="en-US" sz="7200" b="1" dirty="0"/>
              <a:t>C </a:t>
            </a:r>
            <a:r>
              <a:rPr lang="en-US" sz="6000" dirty="0"/>
              <a:t>is for </a:t>
            </a:r>
            <a:r>
              <a:rPr lang="en-US" sz="7200" b="1" dirty="0"/>
              <a:t>COUNTER</a:t>
            </a:r>
            <a:endParaRPr lang="en-US" sz="6000" b="1" dirty="0"/>
          </a:p>
        </p:txBody>
      </p:sp>
      <p:pic>
        <p:nvPicPr>
          <p:cNvPr id="1026" name="Picture 2" descr="Image result for wolf clip art">
            <a:extLst>
              <a:ext uri="{FF2B5EF4-FFF2-40B4-BE49-F238E27FC236}">
                <a16:creationId xmlns:a16="http://schemas.microsoft.com/office/drawing/2014/main" id="{A61B3218-BFAF-425E-8136-1260CC02F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307" y="4120616"/>
            <a:ext cx="2093321" cy="21596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6B708EB-298A-4306-AFFA-962AF50D96B3}"/>
              </a:ext>
            </a:extLst>
          </p:cNvPr>
          <p:cNvSpPr>
            <a:spLocks noChangeArrowheads="1"/>
          </p:cNvSpPr>
          <p:nvPr/>
        </p:nvSpPr>
        <p:spPr bwMode="auto">
          <a:xfrm>
            <a:off x="2398740" y="1982861"/>
            <a:ext cx="936799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Make lots of noise</a:t>
            </a:r>
          </a:p>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Move around the room</a:t>
            </a:r>
          </a:p>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Distract</a:t>
            </a:r>
          </a:p>
          <a:p>
            <a:pPr lvl="0" defTabSz="914400" eaLnBrk="0" fontAlgn="base" hangingPunct="0">
              <a:spcBef>
                <a:spcPct val="0"/>
              </a:spcBef>
              <a:spcAft>
                <a:spcPct val="0"/>
              </a:spcAft>
            </a:pPr>
            <a:endParaRPr lang="en-US" altLang="en-US" sz="4800"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876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79321-D616-4944-89CA-913B312C9232}"/>
              </a:ext>
            </a:extLst>
          </p:cNvPr>
          <p:cNvSpPr>
            <a:spLocks noGrp="1"/>
          </p:cNvSpPr>
          <p:nvPr>
            <p:ph type="title"/>
          </p:nvPr>
        </p:nvSpPr>
        <p:spPr/>
        <p:txBody>
          <a:bodyPr>
            <a:normAutofit/>
          </a:bodyPr>
          <a:lstStyle/>
          <a:p>
            <a:r>
              <a:rPr lang="en-US" sz="7200" b="1" dirty="0"/>
              <a:t>E </a:t>
            </a:r>
            <a:r>
              <a:rPr lang="en-US" sz="6000" dirty="0"/>
              <a:t>is for </a:t>
            </a:r>
            <a:r>
              <a:rPr lang="en-US" sz="7200" b="1" dirty="0"/>
              <a:t>EVACUATE</a:t>
            </a:r>
            <a:endParaRPr lang="en-US" sz="6000" b="1" dirty="0"/>
          </a:p>
        </p:txBody>
      </p:sp>
      <p:pic>
        <p:nvPicPr>
          <p:cNvPr id="1026" name="Picture 2" descr="Image result for wolf clip art">
            <a:extLst>
              <a:ext uri="{FF2B5EF4-FFF2-40B4-BE49-F238E27FC236}">
                <a16:creationId xmlns:a16="http://schemas.microsoft.com/office/drawing/2014/main" id="{A61B3218-BFAF-425E-8136-1260CC02F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308" y="5062921"/>
            <a:ext cx="1179946" cy="121732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6B708EB-298A-4306-AFFA-962AF50D96B3}"/>
              </a:ext>
            </a:extLst>
          </p:cNvPr>
          <p:cNvSpPr>
            <a:spLocks noChangeArrowheads="1"/>
          </p:cNvSpPr>
          <p:nvPr/>
        </p:nvSpPr>
        <p:spPr bwMode="auto">
          <a:xfrm>
            <a:off x="1097280" y="1775542"/>
            <a:ext cx="936799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Leave your belongings</a:t>
            </a:r>
          </a:p>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Go outside, follow your teacher’s directions  </a:t>
            </a:r>
          </a:p>
          <a:p>
            <a:pPr lvl="0" defTabSz="914400" eaLnBrk="0" fontAlgn="base" hangingPunct="0">
              <a:spcBef>
                <a:spcPct val="0"/>
              </a:spcBef>
              <a:spcAft>
                <a:spcPct val="0"/>
              </a:spcAft>
            </a:pPr>
            <a:r>
              <a:rPr lang="en-US" altLang="en-US" sz="4800" dirty="0">
                <a:latin typeface="+mj-lt"/>
                <a:ea typeface="Calibri" panose="020F0502020204030204" pitchFamily="34" charset="0"/>
                <a:cs typeface="Times New Roman" panose="02020603050405020304" pitchFamily="18" charset="0"/>
              </a:rPr>
              <a:t>Run to a safe house</a:t>
            </a:r>
          </a:p>
        </p:txBody>
      </p:sp>
    </p:spTree>
    <p:extLst>
      <p:ext uri="{BB962C8B-B14F-4D97-AF65-F5344CB8AC3E}">
        <p14:creationId xmlns:p14="http://schemas.microsoft.com/office/powerpoint/2010/main" val="32080885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82</TotalTime>
  <Words>378</Words>
  <Application>Microsoft Office PowerPoint</Application>
  <PresentationFormat>Widescreen</PresentationFormat>
  <Paragraphs>34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Times New Roman</vt:lpstr>
      <vt:lpstr>Retrospect</vt:lpstr>
      <vt:lpstr>A.L.I.C.E.  </vt:lpstr>
      <vt:lpstr>A is for ALERT</vt:lpstr>
      <vt:lpstr>L is for LOCKDOWN</vt:lpstr>
      <vt:lpstr>I is for INFORM</vt:lpstr>
      <vt:lpstr>C is for COUNTER</vt:lpstr>
      <vt:lpstr>E is for EVACUATE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A.L.I.C.E.</dc:title>
  <dc:creator>Basignani, Jamie L.</dc:creator>
  <cp:lastModifiedBy>Denmyer, Heather F.</cp:lastModifiedBy>
  <cp:revision>4</cp:revision>
  <dcterms:created xsi:type="dcterms:W3CDTF">2018-09-25T12:48:06Z</dcterms:created>
  <dcterms:modified xsi:type="dcterms:W3CDTF">2018-09-25T21:36:53Z</dcterms:modified>
</cp:coreProperties>
</file>